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1" r:id="rId3"/>
    <p:sldId id="306" r:id="rId4"/>
    <p:sldId id="305" r:id="rId5"/>
    <p:sldId id="282" r:id="rId6"/>
    <p:sldId id="283" r:id="rId7"/>
    <p:sldId id="284" r:id="rId8"/>
    <p:sldId id="285" r:id="rId9"/>
    <p:sldId id="286" r:id="rId10"/>
    <p:sldId id="287" r:id="rId11"/>
    <p:sldId id="288" r:id="rId12"/>
    <p:sldId id="290" r:id="rId13"/>
    <p:sldId id="291" r:id="rId14"/>
    <p:sldId id="292" r:id="rId15"/>
    <p:sldId id="293" r:id="rId16"/>
    <p:sldId id="294" r:id="rId17"/>
    <p:sldId id="295" r:id="rId18"/>
    <p:sldId id="289" r:id="rId19"/>
    <p:sldId id="303" r:id="rId20"/>
    <p:sldId id="30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8/29/2023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4538" y="838726"/>
            <a:ext cx="11206678" cy="4154984"/>
          </a:xfrm>
          <a:prstGeom prst="rect">
            <a:avLst/>
          </a:prstGeom>
        </p:spPr>
        <p:txBody>
          <a:bodyPr wrap="square">
            <a:spAutoFit/>
          </a:bodyPr>
          <a:lstStyle/>
          <a:p>
            <a:pPr marL="3600000"/>
            <a:r>
              <a:rPr lang="en-US" sz="4800" b="1" dirty="0" err="1">
                <a:ln w="0"/>
                <a:effectLst>
                  <a:outerShdw blurRad="38100" dist="19050" dir="2700000" algn="tl" rotWithShape="0">
                    <a:schemeClr val="dk1">
                      <a:alpha val="40000"/>
                    </a:schemeClr>
                  </a:outerShdw>
                </a:effectLst>
              </a:rPr>
              <a:t>ClassConnect</a:t>
            </a:r>
            <a:endParaRPr lang="en-US" sz="4800" b="1" dirty="0">
              <a:ln w="0"/>
              <a:effectLst>
                <a:outerShdw blurRad="38100" dist="19050" dir="2700000" algn="tl" rotWithShape="0">
                  <a:schemeClr val="dk1">
                    <a:alpha val="40000"/>
                  </a:schemeClr>
                </a:outerShdw>
              </a:effectLst>
            </a:endParaRPr>
          </a:p>
          <a:p>
            <a:pPr marL="3600000" algn="ctr"/>
            <a:r>
              <a:rPr lang="en-US" sz="4800" b="1" dirty="0">
                <a:ln w="0"/>
                <a:effectLst>
                  <a:outerShdw blurRad="38100" dist="19050" dir="2700000" algn="tl" rotWithShape="0">
                    <a:schemeClr val="dk1">
                      <a:alpha val="40000"/>
                    </a:schemeClr>
                  </a:outerShdw>
                </a:effectLst>
              </a:rPr>
              <a:t>		</a:t>
            </a:r>
          </a:p>
          <a:p>
            <a:pPr marL="3600000" algn="ctr"/>
            <a:endParaRPr lang="en-US" sz="4800" b="1" dirty="0">
              <a:ln w="0"/>
              <a:effectLst>
                <a:outerShdw blurRad="38100" dist="19050" dir="2700000" algn="tl" rotWithShape="0">
                  <a:schemeClr val="dk1">
                    <a:alpha val="40000"/>
                  </a:schemeClr>
                </a:outerShdw>
              </a:effectLst>
            </a:endParaRPr>
          </a:p>
          <a:p>
            <a:pPr marL="3600000" algn="ctr"/>
            <a:endParaRPr lang="en-US" sz="4800" b="1" dirty="0">
              <a:ln w="0"/>
              <a:effectLst>
                <a:outerShdw blurRad="38100" dist="19050" dir="2700000" algn="tl" rotWithShape="0">
                  <a:schemeClr val="dk1">
                    <a:alpha val="40000"/>
                  </a:schemeClr>
                </a:outerShdw>
              </a:effectLst>
            </a:endParaRPr>
          </a:p>
          <a:p>
            <a:pPr lvl="8"/>
            <a:r>
              <a:rPr lang="en-US" sz="2400" dirty="0">
                <a:latin typeface="Times New Roman" panose="02020603050405020304" pitchFamily="18" charset="0"/>
                <a:cs typeface="Times New Roman" panose="02020603050405020304" pitchFamily="18" charset="0"/>
              </a:rPr>
              <a:t>					Team Members :</a:t>
            </a:r>
          </a:p>
          <a:p>
            <a:pPr lvl="8"/>
            <a:r>
              <a:rPr lang="en-US" sz="2400" dirty="0">
                <a:latin typeface="Times New Roman" panose="02020603050405020304" pitchFamily="18" charset="0"/>
                <a:cs typeface="Times New Roman" panose="02020603050405020304" pitchFamily="18" charset="0"/>
              </a:rPr>
              <a:t>					1. Anupam Zope - 230341220227</a:t>
            </a:r>
          </a:p>
          <a:p>
            <a:pPr lvl="8"/>
            <a:r>
              <a:rPr lang="en-US" sz="2400" dirty="0">
                <a:latin typeface="Times New Roman" panose="02020603050405020304" pitchFamily="18" charset="0"/>
                <a:cs typeface="Times New Roman" panose="02020603050405020304" pitchFamily="18" charset="0"/>
              </a:rPr>
              <a:t>					2. Rahul Badhe - 230341220041</a:t>
            </a:r>
          </a:p>
        </p:txBody>
      </p:sp>
      <p:sp>
        <p:nvSpPr>
          <p:cNvPr id="3" name="TextBox 2">
            <a:extLst>
              <a:ext uri="{FF2B5EF4-FFF2-40B4-BE49-F238E27FC236}">
                <a16:creationId xmlns:a16="http://schemas.microsoft.com/office/drawing/2014/main" id="{58DBF276-8AD8-908A-1794-93C56338974D}"/>
              </a:ext>
            </a:extLst>
          </p:cNvPr>
          <p:cNvSpPr txBox="1"/>
          <p:nvPr/>
        </p:nvSpPr>
        <p:spPr>
          <a:xfrm>
            <a:off x="1558211" y="3858695"/>
            <a:ext cx="3526972"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Guided by:-</a:t>
            </a:r>
          </a:p>
          <a:p>
            <a:r>
              <a:rPr lang="en-IN" sz="2400" dirty="0">
                <a:latin typeface="Times New Roman" panose="02020603050405020304" pitchFamily="18" charset="0"/>
                <a:cs typeface="Times New Roman" panose="02020603050405020304" pitchFamily="18" charset="0"/>
              </a:rPr>
              <a:t>Ms. </a:t>
            </a:r>
            <a:r>
              <a:rPr lang="en-IN" sz="2400" dirty="0" err="1">
                <a:latin typeface="Times New Roman" panose="02020603050405020304" pitchFamily="18" charset="0"/>
                <a:cs typeface="Times New Roman" panose="02020603050405020304" pitchFamily="18" charset="0"/>
              </a:rPr>
              <a:t>Manjiri</a:t>
            </a:r>
            <a:r>
              <a:rPr lang="en-IN" sz="2400" dirty="0">
                <a:latin typeface="Times New Roman" panose="02020603050405020304" pitchFamily="18" charset="0"/>
                <a:cs typeface="Times New Roman" panose="02020603050405020304" pitchFamily="18" charset="0"/>
              </a:rPr>
              <a:t> Deshpande</a:t>
            </a:r>
          </a:p>
        </p:txBody>
      </p:sp>
    </p:spTree>
    <p:extLst>
      <p:ext uri="{BB962C8B-B14F-4D97-AF65-F5344CB8AC3E}">
        <p14:creationId xmlns:p14="http://schemas.microsoft.com/office/powerpoint/2010/main" val="14782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Welcome Page :</a:t>
            </a:r>
            <a:endParaRPr lang="en-IN" dirty="0"/>
          </a:p>
        </p:txBody>
      </p:sp>
      <p:pic>
        <p:nvPicPr>
          <p:cNvPr id="7" name="Content Placeholder 6">
            <a:extLst>
              <a:ext uri="{FF2B5EF4-FFF2-40B4-BE49-F238E27FC236}">
                <a16:creationId xmlns:a16="http://schemas.microsoft.com/office/drawing/2014/main" id="{49AC9C0E-E107-828C-56B7-E030759DB521}"/>
              </a:ext>
            </a:extLst>
          </p:cNvPr>
          <p:cNvPicPr>
            <a:picLocks noGrp="1" noChangeAspect="1"/>
          </p:cNvPicPr>
          <p:nvPr>
            <p:ph idx="1"/>
          </p:nvPr>
        </p:nvPicPr>
        <p:blipFill>
          <a:blip r:embed="rId2"/>
          <a:stretch>
            <a:fillRect/>
          </a:stretch>
        </p:blipFill>
        <p:spPr>
          <a:xfrm>
            <a:off x="1735016" y="1332767"/>
            <a:ext cx="9624330" cy="5279048"/>
          </a:xfrm>
        </p:spPr>
      </p:pic>
    </p:spTree>
    <p:extLst>
      <p:ext uri="{BB962C8B-B14F-4D97-AF65-F5344CB8AC3E}">
        <p14:creationId xmlns:p14="http://schemas.microsoft.com/office/powerpoint/2010/main" val="204296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Student-Registration Page</a:t>
            </a:r>
            <a:endParaRPr lang="en-IN" dirty="0"/>
          </a:p>
        </p:txBody>
      </p:sp>
      <p:pic>
        <p:nvPicPr>
          <p:cNvPr id="10" name="Content Placeholder 9">
            <a:extLst>
              <a:ext uri="{FF2B5EF4-FFF2-40B4-BE49-F238E27FC236}">
                <a16:creationId xmlns:a16="http://schemas.microsoft.com/office/drawing/2014/main" id="{B89E1671-B184-A775-8203-37E19BCC4288}"/>
              </a:ext>
            </a:extLst>
          </p:cNvPr>
          <p:cNvPicPr>
            <a:picLocks noGrp="1" noChangeAspect="1"/>
          </p:cNvPicPr>
          <p:nvPr>
            <p:ph idx="1"/>
          </p:nvPr>
        </p:nvPicPr>
        <p:blipFill>
          <a:blip r:embed="rId2"/>
          <a:stretch>
            <a:fillRect/>
          </a:stretch>
        </p:blipFill>
        <p:spPr>
          <a:xfrm>
            <a:off x="2141415" y="1742831"/>
            <a:ext cx="8578251" cy="4400061"/>
          </a:xfrm>
          <a:prstGeom prst="rect">
            <a:avLst/>
          </a:prstGeom>
        </p:spPr>
      </p:pic>
    </p:spTree>
    <p:extLst>
      <p:ext uri="{BB962C8B-B14F-4D97-AF65-F5344CB8AC3E}">
        <p14:creationId xmlns:p14="http://schemas.microsoft.com/office/powerpoint/2010/main" val="418736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Student-address details :</a:t>
            </a:r>
            <a:endParaRPr lang="en-IN" dirty="0"/>
          </a:p>
        </p:txBody>
      </p:sp>
      <p:pic>
        <p:nvPicPr>
          <p:cNvPr id="11" name="Content Placeholder 10">
            <a:extLst>
              <a:ext uri="{FF2B5EF4-FFF2-40B4-BE49-F238E27FC236}">
                <a16:creationId xmlns:a16="http://schemas.microsoft.com/office/drawing/2014/main" id="{8F93EBAD-2A63-4389-C2DD-5F2B747B4D33}"/>
              </a:ext>
            </a:extLst>
          </p:cNvPr>
          <p:cNvPicPr>
            <a:picLocks noGrp="1" noChangeAspect="1"/>
          </p:cNvPicPr>
          <p:nvPr>
            <p:ph idx="1"/>
          </p:nvPr>
        </p:nvPicPr>
        <p:blipFill>
          <a:blip r:embed="rId2"/>
          <a:stretch>
            <a:fillRect/>
          </a:stretch>
        </p:blipFill>
        <p:spPr>
          <a:xfrm>
            <a:off x="2321169" y="1711569"/>
            <a:ext cx="8760360" cy="4454769"/>
          </a:xfrm>
        </p:spPr>
      </p:pic>
    </p:spTree>
    <p:extLst>
      <p:ext uri="{BB962C8B-B14F-4D97-AF65-F5344CB8AC3E}">
        <p14:creationId xmlns:p14="http://schemas.microsoft.com/office/powerpoint/2010/main" val="99067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Student-Qualification Details :</a:t>
            </a:r>
            <a:endParaRPr lang="en-IN" dirty="0"/>
          </a:p>
        </p:txBody>
      </p:sp>
      <p:pic>
        <p:nvPicPr>
          <p:cNvPr id="7" name="Content Placeholder 6">
            <a:extLst>
              <a:ext uri="{FF2B5EF4-FFF2-40B4-BE49-F238E27FC236}">
                <a16:creationId xmlns:a16="http://schemas.microsoft.com/office/drawing/2014/main" id="{6933F6C1-1FAB-5D56-6128-C3367830DD5E}"/>
              </a:ext>
            </a:extLst>
          </p:cNvPr>
          <p:cNvPicPr>
            <a:picLocks noGrp="1" noChangeAspect="1"/>
          </p:cNvPicPr>
          <p:nvPr>
            <p:ph idx="1"/>
          </p:nvPr>
        </p:nvPicPr>
        <p:blipFill>
          <a:blip r:embed="rId2"/>
          <a:stretch>
            <a:fillRect/>
          </a:stretch>
        </p:blipFill>
        <p:spPr>
          <a:xfrm>
            <a:off x="2375878" y="1695939"/>
            <a:ext cx="7713784" cy="4915876"/>
          </a:xfrm>
        </p:spPr>
      </p:pic>
    </p:spTree>
    <p:extLst>
      <p:ext uri="{BB962C8B-B14F-4D97-AF65-F5344CB8AC3E}">
        <p14:creationId xmlns:p14="http://schemas.microsoft.com/office/powerpoint/2010/main" val="1029330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Tutor-Registration Page:</a:t>
            </a:r>
            <a:endParaRPr lang="en-IN" dirty="0"/>
          </a:p>
        </p:txBody>
      </p:sp>
      <p:pic>
        <p:nvPicPr>
          <p:cNvPr id="7" name="Content Placeholder 6">
            <a:extLst>
              <a:ext uri="{FF2B5EF4-FFF2-40B4-BE49-F238E27FC236}">
                <a16:creationId xmlns:a16="http://schemas.microsoft.com/office/drawing/2014/main" id="{B0C12D6B-6001-2D5D-B7C5-F867AB019F59}"/>
              </a:ext>
            </a:extLst>
          </p:cNvPr>
          <p:cNvPicPr>
            <a:picLocks noGrp="1" noChangeAspect="1"/>
          </p:cNvPicPr>
          <p:nvPr>
            <p:ph idx="1"/>
          </p:nvPr>
        </p:nvPicPr>
        <p:blipFill>
          <a:blip r:embed="rId2"/>
          <a:stretch>
            <a:fillRect/>
          </a:stretch>
        </p:blipFill>
        <p:spPr>
          <a:xfrm>
            <a:off x="3767015" y="1391138"/>
            <a:ext cx="5337908" cy="5283200"/>
          </a:xfrm>
        </p:spPr>
      </p:pic>
    </p:spTree>
    <p:extLst>
      <p:ext uri="{BB962C8B-B14F-4D97-AF65-F5344CB8AC3E}">
        <p14:creationId xmlns:p14="http://schemas.microsoft.com/office/powerpoint/2010/main" val="185602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Tutor-Address Details:</a:t>
            </a:r>
            <a:endParaRPr lang="en-IN" dirty="0"/>
          </a:p>
        </p:txBody>
      </p:sp>
      <p:pic>
        <p:nvPicPr>
          <p:cNvPr id="7" name="Content Placeholder 6">
            <a:extLst>
              <a:ext uri="{FF2B5EF4-FFF2-40B4-BE49-F238E27FC236}">
                <a16:creationId xmlns:a16="http://schemas.microsoft.com/office/drawing/2014/main" id="{3DDB4C51-750C-B4FF-1C62-7DBFBEDC1C05}"/>
              </a:ext>
            </a:extLst>
          </p:cNvPr>
          <p:cNvPicPr>
            <a:picLocks noGrp="1" noChangeAspect="1"/>
          </p:cNvPicPr>
          <p:nvPr>
            <p:ph idx="1"/>
          </p:nvPr>
        </p:nvPicPr>
        <p:blipFill>
          <a:blip r:embed="rId2"/>
          <a:stretch>
            <a:fillRect/>
          </a:stretch>
        </p:blipFill>
        <p:spPr>
          <a:xfrm>
            <a:off x="3087076" y="1469291"/>
            <a:ext cx="6900985" cy="5072185"/>
          </a:xfrm>
        </p:spPr>
      </p:pic>
    </p:spTree>
    <p:extLst>
      <p:ext uri="{BB962C8B-B14F-4D97-AF65-F5344CB8AC3E}">
        <p14:creationId xmlns:p14="http://schemas.microsoft.com/office/powerpoint/2010/main" val="393273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Tutor Qualification Details</a:t>
            </a:r>
            <a:endParaRPr lang="en-IN" dirty="0"/>
          </a:p>
        </p:txBody>
      </p:sp>
      <p:pic>
        <p:nvPicPr>
          <p:cNvPr id="7" name="Content Placeholder 6">
            <a:extLst>
              <a:ext uri="{FF2B5EF4-FFF2-40B4-BE49-F238E27FC236}">
                <a16:creationId xmlns:a16="http://schemas.microsoft.com/office/drawing/2014/main" id="{F82B7717-C7EE-0BE9-93E2-2ACF2FAB1DEC}"/>
              </a:ext>
            </a:extLst>
          </p:cNvPr>
          <p:cNvPicPr>
            <a:picLocks noGrp="1" noChangeAspect="1"/>
          </p:cNvPicPr>
          <p:nvPr>
            <p:ph idx="1"/>
          </p:nvPr>
        </p:nvPicPr>
        <p:blipFill>
          <a:blip r:embed="rId2"/>
          <a:stretch>
            <a:fillRect/>
          </a:stretch>
        </p:blipFill>
        <p:spPr>
          <a:xfrm>
            <a:off x="2743200" y="1516185"/>
            <a:ext cx="7620000" cy="5033107"/>
          </a:xfrm>
        </p:spPr>
      </p:pic>
    </p:spTree>
    <p:extLst>
      <p:ext uri="{BB962C8B-B14F-4D97-AF65-F5344CB8AC3E}">
        <p14:creationId xmlns:p14="http://schemas.microsoft.com/office/powerpoint/2010/main" val="3972142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Tutor-Experience Details:</a:t>
            </a:r>
            <a:endParaRPr lang="en-IN" dirty="0"/>
          </a:p>
        </p:txBody>
      </p:sp>
      <p:pic>
        <p:nvPicPr>
          <p:cNvPr id="7" name="Content Placeholder 6">
            <a:extLst>
              <a:ext uri="{FF2B5EF4-FFF2-40B4-BE49-F238E27FC236}">
                <a16:creationId xmlns:a16="http://schemas.microsoft.com/office/drawing/2014/main" id="{780906B7-CB41-B9DC-2C9D-2C80BE54D23E}"/>
              </a:ext>
            </a:extLst>
          </p:cNvPr>
          <p:cNvPicPr>
            <a:picLocks noGrp="1" noChangeAspect="1"/>
          </p:cNvPicPr>
          <p:nvPr>
            <p:ph idx="1"/>
          </p:nvPr>
        </p:nvPicPr>
        <p:blipFill>
          <a:blip r:embed="rId2"/>
          <a:stretch>
            <a:fillRect/>
          </a:stretch>
        </p:blipFill>
        <p:spPr>
          <a:xfrm>
            <a:off x="2438401" y="1531815"/>
            <a:ext cx="7987322" cy="5056554"/>
          </a:xfrm>
        </p:spPr>
      </p:pic>
    </p:spTree>
    <p:extLst>
      <p:ext uri="{BB962C8B-B14F-4D97-AF65-F5344CB8AC3E}">
        <p14:creationId xmlns:p14="http://schemas.microsoft.com/office/powerpoint/2010/main" val="2633228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Student-Login Page :</a:t>
            </a:r>
            <a:endParaRPr lang="en-IN" dirty="0"/>
          </a:p>
        </p:txBody>
      </p:sp>
      <p:pic>
        <p:nvPicPr>
          <p:cNvPr id="15" name="Content Placeholder 14">
            <a:extLst>
              <a:ext uri="{FF2B5EF4-FFF2-40B4-BE49-F238E27FC236}">
                <a16:creationId xmlns:a16="http://schemas.microsoft.com/office/drawing/2014/main" id="{0DC76AEE-392D-8CFE-42B8-6C087DE05CF6}"/>
              </a:ext>
            </a:extLst>
          </p:cNvPr>
          <p:cNvPicPr>
            <a:picLocks noGrp="1" noChangeAspect="1"/>
          </p:cNvPicPr>
          <p:nvPr>
            <p:ph idx="1"/>
          </p:nvPr>
        </p:nvPicPr>
        <p:blipFill>
          <a:blip r:embed="rId2"/>
          <a:stretch>
            <a:fillRect/>
          </a:stretch>
        </p:blipFill>
        <p:spPr>
          <a:xfrm>
            <a:off x="2843993" y="1649046"/>
            <a:ext cx="8405840" cy="4262804"/>
          </a:xfrm>
        </p:spPr>
      </p:pic>
    </p:spTree>
    <p:extLst>
      <p:ext uri="{BB962C8B-B14F-4D97-AF65-F5344CB8AC3E}">
        <p14:creationId xmlns:p14="http://schemas.microsoft.com/office/powerpoint/2010/main" val="3981152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 : </a:t>
            </a:r>
            <a:endParaRPr lang="en-IN" dirty="0"/>
          </a:p>
        </p:txBody>
      </p:sp>
      <p:sp>
        <p:nvSpPr>
          <p:cNvPr id="3" name="Content Placeholder 2"/>
          <p:cNvSpPr>
            <a:spLocks noGrp="1"/>
          </p:cNvSpPr>
          <p:nvPr>
            <p:ph idx="1"/>
          </p:nvPr>
        </p:nvSpPr>
        <p:spPr>
          <a:xfrm>
            <a:off x="1390261" y="1427584"/>
            <a:ext cx="10646196" cy="4806306"/>
          </a:xfrm>
        </p:spPr>
        <p:txBody>
          <a:bodyPr>
            <a:normAutofit fontScale="92500"/>
          </a:bodyPr>
          <a:lstStyle/>
          <a:p>
            <a:pPr marL="457200" indent="-457200">
              <a:buAutoNum type="arabicPeriod"/>
            </a:pPr>
            <a:r>
              <a:rPr lang="en-US" sz="2400" dirty="0"/>
              <a:t>In conclusion, our </a:t>
            </a:r>
            <a:r>
              <a:rPr lang="en-US" sz="2400" dirty="0" err="1"/>
              <a:t>ClassConnect</a:t>
            </a:r>
            <a:r>
              <a:rPr lang="en-US" sz="2400" dirty="0"/>
              <a:t> Application addresses the modern need for a convenient and effective way to connect students and tutors. </a:t>
            </a:r>
          </a:p>
          <a:p>
            <a:pPr marL="457200" indent="-457200">
              <a:buAutoNum type="arabicPeriod"/>
            </a:pPr>
            <a:r>
              <a:rPr lang="en-US" sz="2400" dirty="0"/>
              <a:t>2. By leveraging technology, we've created a user-friendly platform that streamlines the process, making tutor selection personalized and efficient. </a:t>
            </a:r>
          </a:p>
          <a:p>
            <a:pPr marL="457200" indent="-457200">
              <a:buAutoNum type="arabicPeriod"/>
            </a:pPr>
            <a:r>
              <a:rPr lang="en-US" sz="2400" dirty="0"/>
              <a:t>3. This application is not just a tool, but a transformative approach to education, enhancing the learning journey for students and opening up new opportunities for tutors. </a:t>
            </a:r>
          </a:p>
          <a:p>
            <a:pPr marL="457200" indent="-457200">
              <a:buAutoNum type="arabicPeriod"/>
            </a:pPr>
            <a:r>
              <a:rPr lang="en-US" sz="2400" dirty="0"/>
              <a:t>4. Embracing innovation, we're proud to present a solution that bridges the gap and fosters knowledge exchange in a seamless and impactful manner.</a:t>
            </a:r>
          </a:p>
          <a:p>
            <a:pPr marL="457200" indent="-457200">
              <a:buAutoNum type="arabicPeriod"/>
            </a:pPr>
            <a:r>
              <a:rPr lang="en-US" sz="2400" dirty="0"/>
              <a:t> 5. The system will generate live Business Operations Statistics trends through customized dashboard for stakeholders</a:t>
            </a:r>
            <a:endParaRPr lang="en-IN" sz="2400" dirty="0"/>
          </a:p>
        </p:txBody>
      </p:sp>
    </p:spTree>
    <p:extLst>
      <p:ext uri="{BB962C8B-B14F-4D97-AF65-F5344CB8AC3E}">
        <p14:creationId xmlns:p14="http://schemas.microsoft.com/office/powerpoint/2010/main" val="3581587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19188"/>
            <a:ext cx="8911687" cy="1280890"/>
          </a:xfrm>
        </p:spPr>
        <p:txBody>
          <a:bodyPr>
            <a:normAutofit/>
          </a:bodyPr>
          <a:lstStyle/>
          <a:p>
            <a:pPr algn="ctr"/>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endParaRPr lang="en-IN" sz="4800" dirty="0"/>
          </a:p>
        </p:txBody>
      </p:sp>
      <p:sp>
        <p:nvSpPr>
          <p:cNvPr id="3" name="Content Placeholder 2"/>
          <p:cNvSpPr>
            <a:spLocks noGrp="1"/>
          </p:cNvSpPr>
          <p:nvPr>
            <p:ph idx="1"/>
          </p:nvPr>
        </p:nvSpPr>
        <p:spPr>
          <a:xfrm>
            <a:off x="1638300" y="1974980"/>
            <a:ext cx="9642410" cy="3623387"/>
          </a:xfrm>
        </p:spPr>
        <p:txBody>
          <a:bodyPr>
            <a:normAutofit lnSpcReduction="10000"/>
          </a:bodyPr>
          <a:lstStyle/>
          <a:p>
            <a:r>
              <a:rPr lang="en-US" sz="2400" dirty="0" err="1">
                <a:latin typeface="Times New Roman" panose="02020603050405020304" pitchFamily="18" charset="0"/>
                <a:cs typeface="Times New Roman" panose="02020603050405020304" pitchFamily="18" charset="0"/>
              </a:rPr>
              <a:t>ClassConnect</a:t>
            </a:r>
            <a:r>
              <a:rPr lang="en-US" sz="2400" dirty="0">
                <a:latin typeface="Times New Roman" panose="02020603050405020304" pitchFamily="18" charset="0"/>
                <a:cs typeface="Times New Roman" panose="02020603050405020304" pitchFamily="18" charset="0"/>
              </a:rPr>
              <a:t> is an online platform to assist students to find a private tutor in both remote and physical mode or to find a online interactive class according to comfort and budget. It also helps individual who are looking to offer tutoring services.</a:t>
            </a:r>
          </a:p>
          <a:p>
            <a:r>
              <a:rPr lang="en-US" sz="2400" dirty="0" err="1">
                <a:latin typeface="Times New Roman" panose="02020603050405020304" pitchFamily="18" charset="0"/>
                <a:cs typeface="Times New Roman" panose="02020603050405020304" pitchFamily="18" charset="0"/>
              </a:rPr>
              <a:t>ClassConnect</a:t>
            </a:r>
            <a:r>
              <a:rPr lang="en-US" sz="2400" dirty="0">
                <a:latin typeface="Times New Roman" panose="02020603050405020304" pitchFamily="18" charset="0"/>
                <a:cs typeface="Times New Roman" panose="02020603050405020304" pitchFamily="18" charset="0"/>
              </a:rPr>
              <a:t> will allow students to outlook and subscribe to various courses. Tutors will be able to offer several courses according to their proficiency. Admin will be able to manage students and tutors and to approve registration of new tutors. The System  will generate live Business Operations statistics trends through customized dashboard for stakeholders.</a:t>
            </a: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solidFill>
                <a:srgbClr val="CCCCCC"/>
              </a:solidFill>
              <a:latin typeface="Consolas" panose="020B0609020204030204" pitchFamily="49"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US" sz="2400" b="0" dirty="0">
              <a:solidFill>
                <a:srgbClr val="CCCCCC"/>
              </a:solidFill>
              <a:effectLst/>
              <a:latin typeface="Consolas" panose="020B0609020204030204" pitchFamily="49" charset="0"/>
            </a:endParaRPr>
          </a:p>
          <a:p>
            <a:pPr marL="0" indent="0">
              <a:buNone/>
            </a:pPr>
            <a:endParaRPr lang="en-IN" sz="2400" dirty="0"/>
          </a:p>
        </p:txBody>
      </p:sp>
    </p:spTree>
    <p:extLst>
      <p:ext uri="{BB962C8B-B14F-4D97-AF65-F5344CB8AC3E}">
        <p14:creationId xmlns:p14="http://schemas.microsoft.com/office/powerpoint/2010/main" val="946102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 :</a:t>
            </a:r>
            <a:endParaRPr lang="en-IN" dirty="0"/>
          </a:p>
        </p:txBody>
      </p:sp>
      <p:sp>
        <p:nvSpPr>
          <p:cNvPr id="3" name="Content Placeholder 2"/>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https://www.javatpoint.com/java-tutorial </a:t>
            </a:r>
          </a:p>
          <a:p>
            <a:r>
              <a:rPr lang="en-IN" sz="2400" dirty="0">
                <a:latin typeface="Times New Roman" panose="02020603050405020304" pitchFamily="18" charset="0"/>
                <a:cs typeface="Times New Roman" panose="02020603050405020304" pitchFamily="18" charset="0"/>
              </a:rPr>
              <a:t>https://www.geeksforgeeks.org</a:t>
            </a:r>
          </a:p>
          <a:p>
            <a:r>
              <a:rPr lang="en-IN" sz="2400" dirty="0">
                <a:latin typeface="Times New Roman" panose="02020603050405020304" pitchFamily="18" charset="0"/>
                <a:cs typeface="Times New Roman" panose="02020603050405020304" pitchFamily="18" charset="0"/>
              </a:rPr>
              <a:t>https://www.tutorialspoint.com/index.html </a:t>
            </a:r>
          </a:p>
          <a:p>
            <a:pPr marL="0" indent="0">
              <a:buNone/>
            </a:pPr>
            <a:endParaRPr lang="en-IN" sz="2400" dirty="0"/>
          </a:p>
        </p:txBody>
      </p:sp>
    </p:spTree>
    <p:extLst>
      <p:ext uri="{BB962C8B-B14F-4D97-AF65-F5344CB8AC3E}">
        <p14:creationId xmlns:p14="http://schemas.microsoft.com/office/powerpoint/2010/main" val="238051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C7A8-8B64-B20E-5851-010AFCA0306F}"/>
              </a:ext>
            </a:extLst>
          </p:cNvPr>
          <p:cNvSpPr>
            <a:spLocks noGrp="1"/>
          </p:cNvSpPr>
          <p:nvPr>
            <p:ph type="title"/>
          </p:nvPr>
        </p:nvSpPr>
        <p:spPr>
          <a:xfrm>
            <a:off x="1623527" y="587830"/>
            <a:ext cx="9881085" cy="709126"/>
          </a:xfrm>
        </p:spPr>
        <p:txBody>
          <a:bodyPr/>
          <a:lstStyle/>
          <a:p>
            <a:r>
              <a:rPr lang="en-IN" dirty="0"/>
              <a:t>Technology Used</a:t>
            </a:r>
          </a:p>
        </p:txBody>
      </p:sp>
      <p:sp>
        <p:nvSpPr>
          <p:cNvPr id="3" name="Content Placeholder 2">
            <a:extLst>
              <a:ext uri="{FF2B5EF4-FFF2-40B4-BE49-F238E27FC236}">
                <a16:creationId xmlns:a16="http://schemas.microsoft.com/office/drawing/2014/main" id="{D3ECE6BD-C2E7-4D0A-BAA3-1482BCCE6C18}"/>
              </a:ext>
            </a:extLst>
          </p:cNvPr>
          <p:cNvSpPr>
            <a:spLocks noGrp="1"/>
          </p:cNvSpPr>
          <p:nvPr>
            <p:ph idx="1"/>
          </p:nvPr>
        </p:nvSpPr>
        <p:spPr>
          <a:xfrm>
            <a:off x="1208281" y="1387152"/>
            <a:ext cx="10389669" cy="4892350"/>
          </a:xfrm>
        </p:spPr>
        <p:txBody>
          <a:bodyPr>
            <a:normAutofit fontScale="40000" lnSpcReduction="20000"/>
          </a:bodyPr>
          <a:lstStyle/>
          <a:p>
            <a:pPr marL="0" indent="0">
              <a:buNone/>
            </a:pPr>
            <a:r>
              <a:rPr lang="en-IN" sz="5500" dirty="0">
                <a:latin typeface="Times New Roman" panose="02020603050405020304" pitchFamily="18" charset="0"/>
                <a:cs typeface="Times New Roman" panose="02020603050405020304" pitchFamily="18" charset="0"/>
              </a:rPr>
              <a:t>We used Java Spring-Boot as backend and React JS as Frontend in our Project.</a:t>
            </a:r>
          </a:p>
          <a:p>
            <a:endParaRPr lang="en-IN" sz="5500" dirty="0">
              <a:latin typeface="Times New Roman" panose="02020603050405020304" pitchFamily="18" charset="0"/>
              <a:cs typeface="Times New Roman" panose="02020603050405020304" pitchFamily="18" charset="0"/>
            </a:endParaRPr>
          </a:p>
          <a:p>
            <a:r>
              <a:rPr lang="en-US" sz="5500" dirty="0">
                <a:latin typeface="Times New Roman" panose="02020603050405020304" pitchFamily="18" charset="0"/>
                <a:cs typeface="Times New Roman" panose="02020603050405020304" pitchFamily="18" charset="0"/>
              </a:rPr>
              <a:t> Spring-Boot :– </a:t>
            </a:r>
          </a:p>
          <a:p>
            <a:pPr marL="0" lvl="2" indent="0">
              <a:buNone/>
            </a:pPr>
            <a:r>
              <a:rPr lang="en-US" sz="5500" dirty="0">
                <a:latin typeface="Times New Roman" panose="02020603050405020304" pitchFamily="18" charset="0"/>
                <a:cs typeface="Times New Roman" panose="02020603050405020304" pitchFamily="18" charset="0"/>
              </a:rPr>
              <a:t>	The main goal of the Spring Boot framework is to reduce overall development time and increase efficiency. 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342900" lvl="2" indent="-342900"/>
            <a:endParaRPr lang="en-US" sz="5500" dirty="0">
              <a:latin typeface="Times New Roman" panose="02020603050405020304" pitchFamily="18" charset="0"/>
              <a:cs typeface="Times New Roman" panose="02020603050405020304" pitchFamily="18" charset="0"/>
            </a:endParaRPr>
          </a:p>
          <a:p>
            <a:r>
              <a:rPr lang="en-US" sz="5500" dirty="0">
                <a:latin typeface="Times New Roman" panose="02020603050405020304" pitchFamily="18" charset="0"/>
                <a:cs typeface="Times New Roman" panose="02020603050405020304" pitchFamily="18" charset="0"/>
              </a:rPr>
              <a:t> React :– </a:t>
            </a:r>
          </a:p>
          <a:p>
            <a:pPr marL="0" indent="0">
              <a:buNone/>
            </a:pPr>
            <a:r>
              <a:rPr lang="en-US" sz="5500" dirty="0">
                <a:latin typeface="Times New Roman" panose="02020603050405020304" pitchFamily="18" charset="0"/>
                <a:cs typeface="Times New Roman" panose="02020603050405020304" pitchFamily="18" charset="0"/>
              </a:rPr>
              <a:t>	React allows developers to create large web applications that can change data, without reloading the page. The main purpose of React is to be fast, scalable, and simple. Spring </a:t>
            </a:r>
            <a:endParaRPr lang="en-IN" sz="55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6179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842338"/>
            <a:ext cx="8911687" cy="1280890"/>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ea typeface="Times New Roman" panose="02020603050405020304" pitchFamily="18" charset="0"/>
                <a:cs typeface="Times New Roman" panose="02020603050405020304" pitchFamily="18" charset="0"/>
              </a:rPr>
              <a:t>This project is aimed at developing a </a:t>
            </a:r>
            <a:r>
              <a:rPr lang="en-US"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software application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for the student and teacher, is a web based application that can be accessed throughout the globe. </a:t>
            </a:r>
          </a:p>
          <a:p>
            <a:r>
              <a:rPr lang="en-US" sz="2400" dirty="0">
                <a:latin typeface="Times New Roman" panose="02020603050405020304" pitchFamily="18" charset="0"/>
                <a:ea typeface="Times New Roman" panose="02020603050405020304" pitchFamily="18" charset="0"/>
                <a:cs typeface="Times New Roman" panose="02020603050405020304" pitchFamily="18" charset="0"/>
              </a:rPr>
              <a:t>The system is an online application that can be accessed by the students/parents  and teachers as well, with proper login provided, which will give better service to the users. </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372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Scope for Future Enhancement :</a:t>
            </a:r>
            <a:endParaRPr lang="en-IN" sz="4000" dirty="0"/>
          </a:p>
        </p:txBody>
      </p:sp>
      <p:sp>
        <p:nvSpPr>
          <p:cNvPr id="3" name="Content Placeholder 2"/>
          <p:cNvSpPr>
            <a:spLocks noGrp="1"/>
          </p:cNvSpPr>
          <p:nvPr>
            <p:ph idx="1"/>
          </p:nvPr>
        </p:nvSpPr>
        <p:spPr>
          <a:xfrm>
            <a:off x="2034073" y="2133600"/>
            <a:ext cx="9470539" cy="3777622"/>
          </a:xfrm>
        </p:spPr>
        <p:txBody>
          <a:bodyPr>
            <a:noAutofit/>
          </a:bodyPr>
          <a:lstStyle/>
          <a:p>
            <a:r>
              <a:rPr lang="en-US" sz="2400" dirty="0">
                <a:latin typeface="Times New Roman" panose="02020603050405020304" pitchFamily="18" charset="0"/>
                <a:cs typeface="Times New Roman" panose="02020603050405020304" pitchFamily="18" charset="0"/>
              </a:rPr>
              <a:t>As the technology emerges, it is possible to upgrade the system and can be adaptable to desired environment. </a:t>
            </a:r>
          </a:p>
          <a:p>
            <a:r>
              <a:rPr lang="en-US" sz="2400" dirty="0">
                <a:latin typeface="Times New Roman" panose="02020603050405020304" pitchFamily="18" charset="0"/>
                <a:cs typeface="Times New Roman" panose="02020603050405020304" pitchFamily="18" charset="0"/>
              </a:rPr>
              <a:t>Because it is based on object-oriented design, any further changes can be easily adaptable. </a:t>
            </a:r>
          </a:p>
          <a:p>
            <a:r>
              <a:rPr lang="en-US" sz="2400" dirty="0">
                <a:latin typeface="Times New Roman" panose="02020603050405020304" pitchFamily="18" charset="0"/>
                <a:cs typeface="Times New Roman" panose="02020603050405020304" pitchFamily="18" charset="0"/>
              </a:rPr>
              <a:t>Based on the future security issues, security can be improved using emerging technologies. </a:t>
            </a:r>
          </a:p>
          <a:p>
            <a:r>
              <a:rPr lang="en-US" sz="2400" dirty="0">
                <a:latin typeface="Times New Roman" panose="02020603050405020304" pitchFamily="18" charset="0"/>
                <a:cs typeface="Times New Roman" panose="02020603050405020304" pitchFamily="18" charset="0"/>
              </a:rPr>
              <a:t>Sub admin module can be added </a:t>
            </a:r>
          </a:p>
          <a:p>
            <a:pPr marL="0" indent="0">
              <a:buNone/>
            </a:pPr>
            <a:endParaRPr lang="en-US"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118819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Existing System :</a:t>
            </a:r>
            <a:endParaRPr lang="en-IN" sz="4800" dirty="0"/>
          </a:p>
        </p:txBody>
      </p:sp>
      <p:sp>
        <p:nvSpPr>
          <p:cNvPr id="3" name="Content Placeholder 2"/>
          <p:cNvSpPr>
            <a:spLocks noGrp="1"/>
          </p:cNvSpPr>
          <p:nvPr>
            <p:ph idx="1"/>
          </p:nvPr>
        </p:nvSpPr>
        <p:spPr/>
        <p:txBody>
          <a:bodyPr>
            <a:normAutofit/>
          </a:bodyPr>
          <a:lstStyle/>
          <a:p>
            <a:r>
              <a:rPr lang="en-US" sz="2400" b="0" i="0" dirty="0">
                <a:solidFill>
                  <a:srgbClr val="374151"/>
                </a:solidFill>
                <a:effectLst/>
                <a:latin typeface="Times New Roman" panose="02020603050405020304" pitchFamily="18" charset="0"/>
                <a:cs typeface="Times New Roman" panose="02020603050405020304" pitchFamily="18" charset="0"/>
              </a:rPr>
              <a:t>In the existing system, the process of finding suitable tutors is often fragmented and time-consuming. Students rely on word-of-mouth, advertisements, or limited institutional resources to connect with tutors. This lack of centralized information and streamlined access leads to inefficiencies and mismatched tutoring experiences..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496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Proposed System :</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proposed system, our 	</a:t>
            </a:r>
            <a:r>
              <a:rPr lang="en-US" sz="2400" dirty="0" err="1">
                <a:latin typeface="Times New Roman" panose="02020603050405020304" pitchFamily="18" charset="0"/>
                <a:cs typeface="Times New Roman" panose="02020603050405020304" pitchFamily="18" charset="0"/>
              </a:rPr>
              <a:t>ClassConnect</a:t>
            </a:r>
            <a:r>
              <a:rPr lang="en-US" sz="2400" dirty="0">
                <a:latin typeface="Times New Roman" panose="02020603050405020304" pitchFamily="18" charset="0"/>
                <a:cs typeface="Times New Roman" panose="02020603050405020304" pitchFamily="18" charset="0"/>
              </a:rPr>
              <a:t> Application, revolutionizes the tutoring landscape. It introduces a comprehensive, web-based platform that seamlessly connects students with qualified tutors. Through advanced search algorithms and personalized profiles, the application simplifies the tutor discovery process. This system offers a user-friendly interface accessible globally, ensuring efficient and tailored tutor selection for optimal learning outcomes.</a:t>
            </a:r>
            <a:endParaRPr lang="en-IN" sz="2400" dirty="0"/>
          </a:p>
        </p:txBody>
      </p:sp>
    </p:spTree>
    <p:extLst>
      <p:ext uri="{BB962C8B-B14F-4D97-AF65-F5344CB8AC3E}">
        <p14:creationId xmlns:p14="http://schemas.microsoft.com/office/powerpoint/2010/main" val="4130395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ER Diagram :</a:t>
            </a:r>
            <a:endParaRPr lang="en-IN" sz="4800" dirty="0"/>
          </a:p>
        </p:txBody>
      </p:sp>
      <p:pic>
        <p:nvPicPr>
          <p:cNvPr id="7" name="Content Placeholder 6">
            <a:extLst>
              <a:ext uri="{FF2B5EF4-FFF2-40B4-BE49-F238E27FC236}">
                <a16:creationId xmlns:a16="http://schemas.microsoft.com/office/drawing/2014/main" id="{78E8BB78-A536-4C4C-EC87-A4CBD6CCEB2C}"/>
              </a:ext>
            </a:extLst>
          </p:cNvPr>
          <p:cNvPicPr>
            <a:picLocks noGrp="1" noChangeAspect="1"/>
          </p:cNvPicPr>
          <p:nvPr>
            <p:ph idx="1"/>
          </p:nvPr>
        </p:nvPicPr>
        <p:blipFill>
          <a:blip r:embed="rId2"/>
          <a:stretch>
            <a:fillRect/>
          </a:stretch>
        </p:blipFill>
        <p:spPr>
          <a:xfrm>
            <a:off x="1328981" y="1469292"/>
            <a:ext cx="10175631" cy="5009661"/>
          </a:xfrm>
        </p:spPr>
      </p:pic>
    </p:spTree>
    <p:extLst>
      <p:ext uri="{BB962C8B-B14F-4D97-AF65-F5344CB8AC3E}">
        <p14:creationId xmlns:p14="http://schemas.microsoft.com/office/powerpoint/2010/main" val="410866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Modules :</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System is proposed to have the following modules:</a:t>
            </a:r>
          </a:p>
          <a:p>
            <a:pPr marL="0" indent="0">
              <a:buNone/>
            </a:pPr>
            <a:r>
              <a:rPr lang="en-US" sz="2400" dirty="0">
                <a:latin typeface="Times New Roman" panose="02020603050405020304" pitchFamily="18" charset="0"/>
                <a:cs typeface="Times New Roman" panose="02020603050405020304" pitchFamily="18" charset="0"/>
              </a:rPr>
              <a:t>	1. Admin:</a:t>
            </a:r>
          </a:p>
          <a:p>
            <a:pPr marL="0" indent="0">
              <a:buNone/>
            </a:pPr>
            <a:r>
              <a:rPr lang="en-US" sz="2400" dirty="0">
                <a:latin typeface="Times New Roman" panose="02020603050405020304" pitchFamily="18" charset="0"/>
                <a:cs typeface="Times New Roman" panose="02020603050405020304" pitchFamily="18" charset="0"/>
              </a:rPr>
              <a:t>          Administrative Rights, Event update.</a:t>
            </a:r>
          </a:p>
          <a:p>
            <a:pPr marL="0" indent="0">
              <a:buNone/>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 tutor: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Restricted access, </a:t>
            </a:r>
            <a:r>
              <a:rPr lang="en-US" sz="2400" dirty="0">
                <a:latin typeface="Times New Roman" panose="02020603050405020304" pitchFamily="18" charset="0"/>
                <a:cs typeface="Times New Roman" panose="02020603050405020304" pitchFamily="18" charset="0"/>
              </a:rPr>
              <a:t>See events.</a:t>
            </a:r>
          </a:p>
          <a:p>
            <a:pPr marL="0" indent="0">
              <a:buNone/>
            </a:pPr>
            <a:r>
              <a:rPr lang="en-US" sz="2400" dirty="0">
                <a:latin typeface="Times New Roman" panose="02020603050405020304" pitchFamily="18" charset="0"/>
                <a:cs typeface="Times New Roman" panose="02020603050405020304" pitchFamily="18" charset="0"/>
              </a:rPr>
              <a:t>	3. Student:</a:t>
            </a:r>
          </a:p>
          <a:p>
            <a:pPr marL="0" indent="0">
              <a:buNone/>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         Restricted access, See Events.</a:t>
            </a:r>
            <a:endParaRPr lang="en-US"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95570722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1001</TotalTime>
  <Words>754</Words>
  <Application>Microsoft Office PowerPoint</Application>
  <PresentationFormat>Widescreen</PresentationFormat>
  <Paragraphs>63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Century Gothic</vt:lpstr>
      <vt:lpstr>Consolas</vt:lpstr>
      <vt:lpstr>Times New Roman</vt:lpstr>
      <vt:lpstr>Wingdings 3</vt:lpstr>
      <vt:lpstr>Wisp</vt:lpstr>
      <vt:lpstr>PowerPoint Presentation</vt:lpstr>
      <vt:lpstr>Introduction</vt:lpstr>
      <vt:lpstr>Technology Used</vt:lpstr>
      <vt:lpstr>Problem Statement</vt:lpstr>
      <vt:lpstr>Scope for Future Enhancement :</vt:lpstr>
      <vt:lpstr>Existing System :</vt:lpstr>
      <vt:lpstr>Proposed System :</vt:lpstr>
      <vt:lpstr>ER Diagram :</vt:lpstr>
      <vt:lpstr>Modules :</vt:lpstr>
      <vt:lpstr>Welcome Page :</vt:lpstr>
      <vt:lpstr>Student-Registration Page</vt:lpstr>
      <vt:lpstr>Student-address details :</vt:lpstr>
      <vt:lpstr>Student-Qualification Details :</vt:lpstr>
      <vt:lpstr>Tutor-Registration Page:</vt:lpstr>
      <vt:lpstr>Tutor-Address Details:</vt:lpstr>
      <vt:lpstr>Tutor Qualification Details</vt:lpstr>
      <vt:lpstr>Tutor-Experience Details:</vt:lpstr>
      <vt:lpstr>Student-Login Page :</vt:lpstr>
      <vt:lpstr>Conclusion :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Anupam Zope</cp:lastModifiedBy>
  <cp:revision>38</cp:revision>
  <dcterms:created xsi:type="dcterms:W3CDTF">2021-09-28T02:27:38Z</dcterms:created>
  <dcterms:modified xsi:type="dcterms:W3CDTF">2023-08-29T13:06:02Z</dcterms:modified>
</cp:coreProperties>
</file>